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</p:sldIdLst>
  <p:sldSz cy="3981450" cx="7620000"/>
  <p:notesSz cx="6858000" cy="9144000"/>
  <p:embeddedFontLst>
    <p:embeddedFont>
      <p:font typeface="Open Sans"/>
      <p:regular r:id="rId70"/>
      <p:bold r:id="rId71"/>
      <p:italic r:id="rId72"/>
      <p:boldItalic r:id="rId7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54">
          <p15:clr>
            <a:srgbClr val="A4A3A4"/>
          </p15:clr>
        </p15:guide>
        <p15:guide id="2" pos="2400">
          <p15:clr>
            <a:srgbClr val="A4A3A4"/>
          </p15:clr>
        </p15:guide>
      </p15:sldGuideLst>
    </p:ext>
    <p:ext uri="GoogleSlidesCustomDataVersion2">
      <go:slidesCustomData xmlns:go="http://customooxmlschemas.google.com/" r:id="rId74" roundtripDataSignature="AMtx7mhwhg0Oa0lNRX9uCwGBVs8Y93AR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54" orient="horz"/>
        <p:guide pos="24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OpenSans-boldItalic.fntdata"/><Relationship Id="rId72" Type="http://schemas.openxmlformats.org/officeDocument/2006/relationships/font" Target="fonts/OpenSans-italic.fntdata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74" Type="http://customschemas.google.com/relationships/presentationmetadata" Target="metadata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OpenSans-bold.fntdata"/><Relationship Id="rId70" Type="http://schemas.openxmlformats.org/officeDocument/2006/relationships/font" Target="fonts/OpenSans-regular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f89bd3b56d_3_0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f89bd3b56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ee256591df_0_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gee256591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e256591df_0_1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ee256591d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ee256591df_0_2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gee256591df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ee256591df_0_3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gee256591df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ee256591df_0_5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gee256591d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daf2065a5_1_5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gedaf2065a5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edaf2065a5_1_6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gedaf2065a5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edaf2065a5_1_7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gedaf2065a5_1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edaf2065a5_1_8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edaf2065a5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edaf2065a5_1_9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gedaf2065a5_1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daf2065a5_1_10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gedaf2065a5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edaf2065a5_1_11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gedaf2065a5_1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10eb9f61d1_0_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g110eb9f61d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ee256591df_0_6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0" name="Google Shape;330;gee256591df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ee2322c6bf_0_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gee2322c6b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ee2322c6bf_0_1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gee2322c6bf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ee2322c6bf_0_2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3" name="Google Shape;363;gee2322c6b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3250da317_1_0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gf3250da31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ee2322c6bf_0_3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4" name="Google Shape;374;gee2322c6bf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daf2065a5_1_12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5" name="Google Shape;385;gedaf2065a5_1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edaf2065a5_1_19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6" name="Google Shape;396;gedaf2065a5_1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edaf2065a5_1_14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7" name="Google Shape;407;gedaf2065a5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edaf2065a5_1_15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gedaf2065a5_1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edaf2065a5_1_16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9" name="Google Shape;429;gedaf2065a5_1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edaf2065a5_1_17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0" name="Google Shape;440;gedaf2065a5_1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edaf2065a5_1_18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gedaf2065a5_1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ee2322c6bf_0_4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2" name="Google Shape;462;gee2322c6b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ee2322c6bf_0_5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gee2322c6bf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f89bd3b56d_3_1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f89bd3b56d_3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ee2322c6bf_0_66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gee2322c6bf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ee2322c6bf_0_7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5" name="Google Shape;495;gee2322c6bf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ee2322c6bf_0_8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6" name="Google Shape;506;gee2322c6b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edaf2065a5_1_2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gedaf2065a5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edaf2065a5_1_3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8" name="Google Shape;528;gedaf2065a5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ee2322c6bf_0_9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9" name="Google Shape;539;gee2322c6bf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ee2322c6bf_0_11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0" name="Google Shape;550;gee2322c6bf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ee2322c6bf_0_12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1" name="Google Shape;561;gee2322c6bf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ee2322c6bf_0_13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2" name="Google Shape;572;gee2322c6bf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ee2322c6bf_0_14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3" name="Google Shape;583;gee2322c6bf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ee2322c6bf_0_15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4" name="Google Shape;594;gee2322c6bf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edaf2065a5_1_1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5" name="Google Shape;605;gedaf2065a5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edaf2065a5_1_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6" name="Google Shape;616;gedaf2065a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2fdac501d7c_0_12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7" name="Google Shape;627;g2fdac501d7c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g2fdac501d7c_0_13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8" name="Google Shape;638;g2fdac501d7c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2fdac501d7c_0_14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9" name="Google Shape;649;g2fdac501d7c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2fdac501d7c_0_15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0" name="Google Shape;660;g2fdac501d7c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2fdac501d7c_0_16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1" name="Google Shape;671;g2fdac501d7c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2fdac501d7c_0_17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2" name="Google Shape;682;g2fdac501d7c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2fdac501d7c_0_18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3" name="Google Shape;693;g2fdac501d7c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2fdac501d7c_0_19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4" name="Google Shape;704;g2fdac501d7c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2fdac501d7c_0_20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5" name="Google Shape;715;g2fdac501d7c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g2fdac501d7c_0_21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6" name="Google Shape;726;g2fdac501d7c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2fdac501d7c_0_22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7" name="Google Shape;737;g2fdac501d7c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110eb9f61d1_0_10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8" name="Google Shape;748;g110eb9f61d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ctrTitle"/>
          </p:nvPr>
        </p:nvSpPr>
        <p:spPr>
          <a:xfrm>
            <a:off x="259757" y="576356"/>
            <a:ext cx="7100400" cy="1588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" name="Google Shape;11;p15"/>
          <p:cNvSpPr txBox="1"/>
          <p:nvPr>
            <p:ph idx="1" type="subTitle"/>
          </p:nvPr>
        </p:nvSpPr>
        <p:spPr>
          <a:xfrm>
            <a:off x="259750" y="2193823"/>
            <a:ext cx="71004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2" name="Google Shape;12;p1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4"/>
          <p:cNvSpPr txBox="1"/>
          <p:nvPr>
            <p:ph hasCustomPrompt="1" type="title"/>
          </p:nvPr>
        </p:nvSpPr>
        <p:spPr>
          <a:xfrm>
            <a:off x="259750" y="856223"/>
            <a:ext cx="7100400" cy="1519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>
            <a:r>
              <a:t>xx%</a:t>
            </a:r>
          </a:p>
        </p:txBody>
      </p:sp>
      <p:sp>
        <p:nvSpPr>
          <p:cNvPr id="46" name="Google Shape;46;p24"/>
          <p:cNvSpPr txBox="1"/>
          <p:nvPr>
            <p:ph idx="1" type="body"/>
          </p:nvPr>
        </p:nvSpPr>
        <p:spPr>
          <a:xfrm>
            <a:off x="259750" y="2440056"/>
            <a:ext cx="71004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6"/>
          <p:cNvSpPr txBox="1"/>
          <p:nvPr>
            <p:ph type="title"/>
          </p:nvPr>
        </p:nvSpPr>
        <p:spPr>
          <a:xfrm>
            <a:off x="259750" y="1664917"/>
            <a:ext cx="710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5" name="Google Shape;15;p16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7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8" name="Google Shape;18;p17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9" name="Google Shape;19;p17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" type="body"/>
          </p:nvPr>
        </p:nvSpPr>
        <p:spPr>
          <a:xfrm>
            <a:off x="25975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3" name="Google Shape;23;p18"/>
          <p:cNvSpPr txBox="1"/>
          <p:nvPr>
            <p:ph idx="2" type="body"/>
          </p:nvPr>
        </p:nvSpPr>
        <p:spPr>
          <a:xfrm>
            <a:off x="402700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4" name="Google Shape;24;p18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9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/>
          <p:nvPr>
            <p:ph type="title"/>
          </p:nvPr>
        </p:nvSpPr>
        <p:spPr>
          <a:xfrm>
            <a:off x="259750" y="430076"/>
            <a:ext cx="234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" name="Google Shape;30;p20"/>
          <p:cNvSpPr txBox="1"/>
          <p:nvPr>
            <p:ph idx="1" type="body"/>
          </p:nvPr>
        </p:nvSpPr>
        <p:spPr>
          <a:xfrm>
            <a:off x="259750" y="1075653"/>
            <a:ext cx="2340000" cy="24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31" name="Google Shape;31;p20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1"/>
          <p:cNvSpPr txBox="1"/>
          <p:nvPr>
            <p:ph type="title"/>
          </p:nvPr>
        </p:nvSpPr>
        <p:spPr>
          <a:xfrm>
            <a:off x="408542" y="348449"/>
            <a:ext cx="5306400" cy="31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34" name="Google Shape;34;p21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2"/>
          <p:cNvSpPr/>
          <p:nvPr/>
        </p:nvSpPr>
        <p:spPr>
          <a:xfrm>
            <a:off x="3810000" y="-97"/>
            <a:ext cx="3810000" cy="3981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2"/>
          <p:cNvSpPr txBox="1"/>
          <p:nvPr>
            <p:ph type="title"/>
          </p:nvPr>
        </p:nvSpPr>
        <p:spPr>
          <a:xfrm>
            <a:off x="221250" y="954569"/>
            <a:ext cx="3371100" cy="11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8" name="Google Shape;38;p22"/>
          <p:cNvSpPr txBox="1"/>
          <p:nvPr>
            <p:ph idx="1" type="subTitle"/>
          </p:nvPr>
        </p:nvSpPr>
        <p:spPr>
          <a:xfrm>
            <a:off x="221250" y="2169788"/>
            <a:ext cx="33711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39" name="Google Shape;39;p22"/>
          <p:cNvSpPr txBox="1"/>
          <p:nvPr>
            <p:ph idx="2" type="body"/>
          </p:nvPr>
        </p:nvSpPr>
        <p:spPr>
          <a:xfrm>
            <a:off x="4116250" y="560488"/>
            <a:ext cx="3197400" cy="286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" name="Google Shape;40;p22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3"/>
          <p:cNvSpPr txBox="1"/>
          <p:nvPr>
            <p:ph idx="1" type="body"/>
          </p:nvPr>
        </p:nvSpPr>
        <p:spPr>
          <a:xfrm>
            <a:off x="259750" y="3274778"/>
            <a:ext cx="49989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</a:lstStyle>
          <a:p/>
        </p:txBody>
      </p:sp>
      <p:sp>
        <p:nvSpPr>
          <p:cNvPr id="43" name="Google Shape;43;p23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Relationship Id="rId7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doi.org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6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6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6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6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6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6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6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6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6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6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6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6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6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6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6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6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6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6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13.png"/><Relationship Id="rId6" Type="http://schemas.openxmlformats.org/officeDocument/2006/relationships/image" Target="../media/image12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89bd3b56d_3_0"/>
          <p:cNvSpPr txBox="1"/>
          <p:nvPr/>
        </p:nvSpPr>
        <p:spPr>
          <a:xfrm>
            <a:off x="3601350" y="431675"/>
            <a:ext cx="3838500" cy="19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ИНСТРУМЕНТЫ ЕСБОО</a:t>
            </a: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t/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gf89bd3b56d_3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gf89bd3b56d_3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gf89bd3b56d_3_0"/>
          <p:cNvSpPr txBox="1"/>
          <p:nvPr/>
        </p:nvSpPr>
        <p:spPr>
          <a:xfrm>
            <a:off x="1392350" y="5699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gf89bd3b56d_3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gf89bd3b56d_3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f89bd3b56d_3_0"/>
          <p:cNvSpPr txBox="1"/>
          <p:nvPr/>
        </p:nvSpPr>
        <p:spPr>
          <a:xfrm>
            <a:off x="322900" y="2433300"/>
            <a:ext cx="69885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Используйте наши шаблоны для продвижения открытого образования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gf89bd3b56d_3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gf89bd3b56d_3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"/>
          <p:cNvSpPr txBox="1"/>
          <p:nvPr/>
        </p:nvSpPr>
        <p:spPr>
          <a:xfrm>
            <a:off x="1907850" y="318675"/>
            <a:ext cx="5150100" cy="9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должны быть: </a:t>
            </a:r>
            <a:endParaRPr b="1" i="0" sz="5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Google Shape;153;p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7"/>
          <p:cNvSpPr txBox="1"/>
          <p:nvPr/>
        </p:nvSpPr>
        <p:spPr>
          <a:xfrm>
            <a:off x="1907850" y="1512150"/>
            <a:ext cx="4972800" cy="15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"доступными в любое время и в любом месте для всех, включая людей с ограниченными возможностями и лиц, изолированных или относящихся к группам в неблагоприятном положении"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7"/>
          <p:cNvSpPr txBox="1"/>
          <p:nvPr/>
        </p:nvSpPr>
        <p:spPr>
          <a:xfrm>
            <a:off x="334613" y="318664"/>
            <a:ext cx="2055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7" name="Google Shape;157;p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8" name="Google Shape;15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7"/>
          <p:cNvSpPr txBox="1"/>
          <p:nvPr/>
        </p:nvSpPr>
        <p:spPr>
          <a:xfrm>
            <a:off x="1907850" y="2907275"/>
            <a:ext cx="5325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 ЮНЕСКО по Открытым Образовательным  Ресурсам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/>
          <p:cNvSpPr txBox="1"/>
          <p:nvPr/>
        </p:nvSpPr>
        <p:spPr>
          <a:xfrm>
            <a:off x="1984200" y="333975"/>
            <a:ext cx="5020200" cy="9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 могут: </a:t>
            </a:r>
            <a:endParaRPr b="1" i="0" sz="5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Google Shape;165;p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8"/>
          <p:cNvSpPr txBox="1"/>
          <p:nvPr/>
        </p:nvSpPr>
        <p:spPr>
          <a:xfrm>
            <a:off x="1984200" y="1485823"/>
            <a:ext cx="47433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"помогать удовлетворять потребности отдельных обучающихся и эффективно содействовать гендерному равенству, а также стимулировать инновационные педагогические, дидактические и методологические подходы."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8"/>
          <p:cNvSpPr txBox="1"/>
          <p:nvPr/>
        </p:nvSpPr>
        <p:spPr>
          <a:xfrm>
            <a:off x="1984188" y="2863160"/>
            <a:ext cx="6810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8" name="Google Shape;16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9" name="Google Shape;169;p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0" name="Google Shape;170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8"/>
          <p:cNvSpPr txBox="1"/>
          <p:nvPr/>
        </p:nvSpPr>
        <p:spPr>
          <a:xfrm>
            <a:off x="334620" y="318672"/>
            <a:ext cx="1203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8"/>
          <p:cNvSpPr txBox="1"/>
          <p:nvPr/>
        </p:nvSpPr>
        <p:spPr>
          <a:xfrm>
            <a:off x="1907850" y="2907275"/>
            <a:ext cx="5325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 ЮНЕСКО по Открытым Образовательным  Ресурсам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"/>
          <p:cNvSpPr txBox="1"/>
          <p:nvPr/>
        </p:nvSpPr>
        <p:spPr>
          <a:xfrm>
            <a:off x="1755596" y="153861"/>
            <a:ext cx="5637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Открытое образование </a:t>
            </a:r>
            <a:r>
              <a:rPr b="1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Открытые образовательные ресурсы (ООР) </a:t>
            </a:r>
            <a:r>
              <a:rPr b="1" i="0" lang="en" sz="1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соответствующие педагогические методики </a:t>
            </a:r>
            <a:r>
              <a:rPr b="1" i="0" lang="en" sz="1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1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корректно сформулированные цели обучения </a:t>
            </a:r>
            <a:r>
              <a:rPr b="1" i="0" lang="en" sz="1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1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разнообразие учебных мероприятий </a:t>
            </a:r>
            <a:r>
              <a:rPr b="1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 </a:t>
            </a:r>
            <a:endParaRPr b="1" i="0" sz="15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Google Shape;178;p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9"/>
          <p:cNvSpPr txBox="1"/>
          <p:nvPr/>
        </p:nvSpPr>
        <p:spPr>
          <a:xfrm>
            <a:off x="1755600" y="1466288"/>
            <a:ext cx="5511900" cy="18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 более широкий спектр инновационных педагогических возможностей для привлечения как преподавателей, так и обучающихся к тому, чтобы они стали более активными участниками образовательных процессов и создателями контента в качестве членов разнообразных и инклюзивных обществ знаний."</a:t>
            </a:r>
            <a:endParaRPr b="0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1" name="Google Shape;181;p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2" name="Google Shape;182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9"/>
          <p:cNvSpPr txBox="1"/>
          <p:nvPr/>
        </p:nvSpPr>
        <p:spPr>
          <a:xfrm>
            <a:off x="334620" y="318672"/>
            <a:ext cx="1203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Google Shape;184;p9"/>
          <p:cNvSpPr txBox="1"/>
          <p:nvPr/>
        </p:nvSpPr>
        <p:spPr>
          <a:xfrm>
            <a:off x="1755600" y="2976625"/>
            <a:ext cx="5325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 ЮНЕСКО по Открытым Образовательным  Ресурсам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ee256591df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ee256591df_0_0"/>
          <p:cNvSpPr txBox="1"/>
          <p:nvPr/>
        </p:nvSpPr>
        <p:spPr>
          <a:xfrm>
            <a:off x="2623125" y="908275"/>
            <a:ext cx="4731900" cy="22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постоянного доступа  </a:t>
            </a:r>
            <a:b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 смогут получать доступ к ресурсам даже после того, как они закончат свой курс.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gee256591df_0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" name="Google Shape;192;gee256591df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3" name="Google Shape;193;gee256591d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ee256591df_0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ee256591df_0_0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ee256591df_0_1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ee256591df_0_17"/>
          <p:cNvSpPr txBox="1"/>
          <p:nvPr/>
        </p:nvSpPr>
        <p:spPr>
          <a:xfrm>
            <a:off x="2596600" y="551500"/>
            <a:ext cx="50382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участия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могут быть адаптированы под нужды студентов, учитывая  профиль, ситуации и потребности на разных уровнях.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gee256591df_0_1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" name="Google Shape;203;gee256591df_0_1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4" name="Google Shape;204;gee256591df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ee256591df_0_1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ee256591df_0_17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e256591df_0_2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ee256591df_0_28"/>
          <p:cNvSpPr txBox="1"/>
          <p:nvPr/>
        </p:nvSpPr>
        <p:spPr>
          <a:xfrm>
            <a:off x="2617100" y="-2850"/>
            <a:ext cx="49521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Продвижение  разнообразия в обучении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возможностей многократного использования  открытых образовательных ресурсов (ООР)  из любой точки в любое время (не стоит недооценивать возможность многократного использования), а также с различных устройств и форматов.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ООР также поддерживают как неформальноую так и менее формальную образовательную среду.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3" name="Google Shape;213;gee256591df_0_2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" name="Google Shape;214;gee256591df_0_2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5" name="Google Shape;215;gee256591df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ee256591df_0_2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ee256591df_0_28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e256591df_0_3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ee256591df_0_39"/>
          <p:cNvSpPr txBox="1"/>
          <p:nvPr/>
        </p:nvSpPr>
        <p:spPr>
          <a:xfrm>
            <a:off x="2611550" y="308250"/>
            <a:ext cx="50883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обучению на протяжении всей жизни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доступны для всех желающих, любого возраста, в любое время, независимо от того, когда возникнет желание чему-то научиться или вспомнить информацию.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gee256591df_0_3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5" name="Google Shape;225;gee256591df_0_3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6" name="Google Shape;226;gee256591df_0_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gee256591df_0_3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ee256591df_0_39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e256591df_0_5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ee256591df_0_50"/>
          <p:cNvSpPr txBox="1"/>
          <p:nvPr/>
        </p:nvSpPr>
        <p:spPr>
          <a:xfrm>
            <a:off x="2611550" y="652825"/>
            <a:ext cx="50883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Экономия затрат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Высокие цены могут привести к тому, что студенты будут использовать более старые версии определенных публикаций; ООР позволяют избежать этого.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5" name="Google Shape;235;gee256591df_0_5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6" name="Google Shape;236;gee256591df_0_5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7" name="Google Shape;237;gee256591df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gee256591df_0_5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ee256591df_0_50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edaf2065a5_1_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edaf2065a5_1_52"/>
          <p:cNvSpPr txBox="1"/>
          <p:nvPr/>
        </p:nvSpPr>
        <p:spPr>
          <a:xfrm>
            <a:off x="2617025" y="428100"/>
            <a:ext cx="4880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возможностей в обучении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Студенты, использующие открытые образовательные ресурсы (ООР)   в большей степени успешны, чем студенты, которые используют только традиционные материалы.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6" name="Google Shape;246;gedaf2065a5_1_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7" name="Google Shape;247;gedaf2065a5_1_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8" name="Google Shape;248;gedaf2065a5_1_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edaf2065a5_1_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gedaf2065a5_1_52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daf2065a5_1_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edaf2065a5_1_62"/>
          <p:cNvSpPr txBox="1"/>
          <p:nvPr/>
        </p:nvSpPr>
        <p:spPr>
          <a:xfrm>
            <a:off x="2622275" y="601375"/>
            <a:ext cx="4787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Гарантия готовности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 могут быть доступны с самого начала курсов, а это значит, что студенты могут сразу же приступить к работе с ними.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7" name="Google Shape;257;gedaf2065a5_1_6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8" name="Google Shape;258;gedaf2065a5_1_6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9" name="Google Shape;259;gedaf2065a5_1_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edaf2065a5_1_6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gedaf2065a5_1_62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/>
          <p:nvPr/>
        </p:nvSpPr>
        <p:spPr>
          <a:xfrm>
            <a:off x="325175" y="252850"/>
            <a:ext cx="6990600" cy="35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Добро пожаловать в инструментарий преимуществ Открытого Образования!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Это набор инструментов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(слайды, буклеты и карточки),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подготовленный </a:t>
            </a:r>
            <a:r>
              <a:rPr b="0" i="0" lang="en" sz="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Европейской сетью библиотекарей открытого образования (ЕСБОО/ENOEL)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Инструментарий направлен на повышение осведомленности о важности открытого образования и указывает на преимущества для студентов, преподавателей, учреждений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общества и библиотекарей.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Этот набор содержит </a:t>
            </a: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карточки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*размеры слайдов - это</a:t>
            </a:r>
            <a:r>
              <a:rPr lang="en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карточки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которые будут хорошо отображаться при размещении в социальных сетях.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Вы можете загрузить каждый слайд отдельно в виде изображения jpg.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Вы можете использовать шаблоны непосредственно в том виде, в каком они есть, или можете адаптировать их к своим конкретным потребностям.</a:t>
            </a:r>
            <a:endParaRPr b="1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 использовании шаблона без адаптации 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просто загрузите весь набор слайдов или отдельный слайд, который вы хотите использовать.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Если вы хотите адаптировать шаблон к своим потребностям, вам необходимо:</a:t>
            </a:r>
            <a:endParaRPr b="1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30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700"/>
              <a:buFont typeface="Open Sans"/>
              <a:buChar char="-"/>
            </a:pP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Загрузить инструмент, который вы хотите использовать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30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700"/>
              <a:buFont typeface="Open Sans"/>
              <a:buChar char="-"/>
            </a:pP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Адаптировать его к вашим потребностям (добавьте логотип вашей организации, внесите любые другие изменения, которые вы сочтете подходящими)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30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700"/>
              <a:buFont typeface="Open Sans"/>
              <a:buChar char="-"/>
            </a:pP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Убедиться, что в адаптированной версии есть примечание: “Эта работа является производной от [имя файла (например, Russian_3. OE Benefits ENOEL - cards)] [ссылка на исходный источник: </a:t>
            </a:r>
            <a:r>
              <a:rPr lang="en" sz="7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https://doi.org/10.5281/zenodo.5568482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от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</a:t>
            </a:r>
            <a:r>
              <a:rPr b="0" i="0" lang="en" sz="7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 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Ниже вы найдете краткое описание того, как организован набор слайдов, и предлагаемые варианты использования для конкретных слайдов. Это только рекомендации; мы предлагаем вам выбирать и создавать инструменты, адаптированные к вашим потребностям.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 слайде 3 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приведен пример того, как можно адаптировать шаблон, включая размещение логотипа вашей организации и указание об атрибуции.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Слайды 4-12 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можно рассматривать как “загадки”; они задают основные вопросы и излагают основы Открытых образовательных ресурсов (ООР).  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Вы можете использовать их в качестве вступления в своей презентации, чтобы вызвать интерес.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На слайдах 13-</a:t>
            </a:r>
            <a:r>
              <a:rPr b="1" lang="en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63</a:t>
            </a:r>
            <a:r>
              <a:rPr b="1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показаны преимущества OО для </a:t>
            </a:r>
            <a:r>
              <a:rPr lang="en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пяти 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различных заинтересованных сторон: студентов (желтый фон), преподавателей (оранжевый фон), учреждений (бирюзовый фон), для всех (белый фон) и для библиотекарей (синий фон). Вы можете использовать их для обращения к этим конкретным заинтересованным сторонам.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edaf2065a5_1_72"/>
          <p:cNvSpPr txBox="1"/>
          <p:nvPr/>
        </p:nvSpPr>
        <p:spPr>
          <a:xfrm>
            <a:off x="2611550" y="416025"/>
            <a:ext cx="4863900" cy="29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качества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Открытые образовательные ресурсы (ООР) способствуют повышению качества и непрерывному обновлению, а также быстрому распространению предоставляемой информации, что обеспечивает ее актуальность. 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gedaf2065a5_1_7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gedaf2065a5_1_7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9" name="Google Shape;269;gedaf2065a5_1_7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0" name="Google Shape;270;gedaf2065a5_1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gedaf2065a5_1_7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edaf2065a5_1_72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edaf2065a5_1_82"/>
          <p:cNvSpPr txBox="1"/>
          <p:nvPr/>
        </p:nvSpPr>
        <p:spPr>
          <a:xfrm>
            <a:off x="2611550" y="701400"/>
            <a:ext cx="47820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Поощрение практики открытого доступа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 могут быть признаны частью авторской команды и оценены за их работу и навыки.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8" name="Google Shape;278;gedaf2065a5_1_8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edaf2065a5_1_8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0" name="Google Shape;280;gedaf2065a5_1_8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1" name="Google Shape;281;gedaf2065a5_1_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edaf2065a5_1_8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gedaf2065a5_1_82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edaf2065a5_1_92"/>
          <p:cNvSpPr txBox="1"/>
          <p:nvPr/>
        </p:nvSpPr>
        <p:spPr>
          <a:xfrm>
            <a:off x="2535350" y="1236925"/>
            <a:ext cx="5088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Больше, чем просто бесплатно 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= бесплатно + права доступа.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gedaf2065a5_1_9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edaf2065a5_1_9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1" name="Google Shape;291;gedaf2065a5_1_9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2" name="Google Shape;292;gedaf2065a5_1_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gedaf2065a5_1_9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edaf2065a5_1_92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edaf2065a5_1_10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gedaf2065a5_1_102"/>
          <p:cNvSpPr txBox="1"/>
          <p:nvPr/>
        </p:nvSpPr>
        <p:spPr>
          <a:xfrm>
            <a:off x="2617025" y="148200"/>
            <a:ext cx="49167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Гарантия лучшего образования=гарантия лучшего будущего 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" sz="2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Цель в области устойчивого развития (ЦУР) 4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«Обеспечение всеохватывающего и одинаково качественного образования и продвижение возможности обучения на протяжении всей жизни для всех»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gedaf2065a5_1_10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2" name="Google Shape;302;gedaf2065a5_1_10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3" name="Google Shape;303;gedaf2065a5_1_10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edaf2065a5_1_10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gedaf2065a5_1_102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edaf2065a5_1_112"/>
          <p:cNvSpPr txBox="1"/>
          <p:nvPr/>
        </p:nvSpPr>
        <p:spPr>
          <a:xfrm>
            <a:off x="2611550" y="558800"/>
            <a:ext cx="49131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Улучшение понимания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Студенты могут пересматривать концепции/идеи, используя другие ресурсы (т.е. используя одну и ту же концепцию, применять другое объяснение).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gedaf2065a5_1_11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gedaf2065a5_1_11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Google Shape;313;gedaf2065a5_1_11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4" name="Google Shape;314;gedaf2065a5_1_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gedaf2065a5_1_11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gedaf2065a5_1_112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10eb9f61d1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g110eb9f61d1_0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3" name="Google Shape;323;g110eb9f61d1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4" name="Google Shape;324;g110eb9f61d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g110eb9f61d1_0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g110eb9f61d1_0_0"/>
          <p:cNvSpPr txBox="1"/>
          <p:nvPr/>
        </p:nvSpPr>
        <p:spPr>
          <a:xfrm>
            <a:off x="168025" y="1047150"/>
            <a:ext cx="2073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студентов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7" name="Google Shape;327;g110eb9f61d1_0_0"/>
          <p:cNvSpPr txBox="1"/>
          <p:nvPr/>
        </p:nvSpPr>
        <p:spPr>
          <a:xfrm>
            <a:off x="2625425" y="697525"/>
            <a:ext cx="49131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Совместное творчество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предоставляют студентам возможность стать партнерами в совместном творчестве, польза от которого очевидна всем.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ee256591df_0_6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gee256591df_0_61"/>
          <p:cNvSpPr txBox="1"/>
          <p:nvPr/>
        </p:nvSpPr>
        <p:spPr>
          <a:xfrm>
            <a:off x="2584075" y="420450"/>
            <a:ext cx="46236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Возможность адаптации </a:t>
            </a:r>
            <a:b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Преподаватели могут (частично или полностью) настраивать ООР, создавая лучшие учебные  комплекты материалов для любого учебного процесса, непрерывно улучшая  качество ООР.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4" name="Google Shape;334;gee256591df_0_6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gee256591df_0_6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6" name="Google Shape;336;gee256591df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gee256591df_0_6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gee256591df_0_61"/>
          <p:cNvSpPr txBox="1"/>
          <p:nvPr/>
        </p:nvSpPr>
        <p:spPr>
          <a:xfrm>
            <a:off x="128710" y="1047150"/>
            <a:ext cx="2196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ee2322c6bf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gee2322c6bf_0_0"/>
          <p:cNvSpPr txBox="1"/>
          <p:nvPr/>
        </p:nvSpPr>
        <p:spPr>
          <a:xfrm>
            <a:off x="2744275" y="381875"/>
            <a:ext cx="48321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Обеспечение открытой педагогики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 помощью ООР студенты глубоко вовлечены в образовательный процесс и в создание учебных материалов, по сути, делая их своими собственными под руководством преподавателя.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5" name="Google Shape;345;gee2322c6bf_0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Google Shape;346;gee2322c6bf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7" name="Google Shape;347;gee2322c6b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gee2322c6bf_0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gee2322c6bf_0_0"/>
          <p:cNvSpPr txBox="1"/>
          <p:nvPr/>
        </p:nvSpPr>
        <p:spPr>
          <a:xfrm>
            <a:off x="168025" y="1047150"/>
            <a:ext cx="22362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ee2322c6bf_0_1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gee2322c6bf_0_11"/>
          <p:cNvSpPr txBox="1"/>
          <p:nvPr/>
        </p:nvSpPr>
        <p:spPr>
          <a:xfrm>
            <a:off x="2617700" y="503450"/>
            <a:ext cx="48789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репутации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Качество ООР повышает репутацию преподавателя на местном и глобальном уровнях, предлагая в то же время новые возможности для сотрудничества с коллегами по всему миру.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6" name="Google Shape;356;gee2322c6bf_0_1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7" name="Google Shape;357;gee2322c6bf_0_1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8" name="Google Shape;358;gee2322c6bf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gee2322c6bf_0_1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gee2322c6bf_0_11"/>
          <p:cNvSpPr txBox="1"/>
          <p:nvPr/>
        </p:nvSpPr>
        <p:spPr>
          <a:xfrm>
            <a:off x="168025" y="1047150"/>
            <a:ext cx="22143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ee2322c6bf_0_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gee2322c6bf_0_22"/>
          <p:cNvSpPr txBox="1"/>
          <p:nvPr/>
        </p:nvSpPr>
        <p:spPr>
          <a:xfrm>
            <a:off x="2609375" y="824000"/>
            <a:ext cx="5088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Уменьшение рабочей нагрузки 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Преподавателям не нужно каждый раз изобретать велосипед, они могут повторно использовать то, что уже существует.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7" name="Google Shape;367;gee2322c6bf_0_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8" name="Google Shape;368;gee2322c6bf_0_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9" name="Google Shape;369;gee2322c6bf_0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gee2322c6bf_0_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gee2322c6bf_0_22"/>
          <p:cNvSpPr txBox="1"/>
          <p:nvPr/>
        </p:nvSpPr>
        <p:spPr>
          <a:xfrm>
            <a:off x="168025" y="1047150"/>
            <a:ext cx="22416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f3250da317_1_0"/>
          <p:cNvSpPr txBox="1"/>
          <p:nvPr/>
        </p:nvSpPr>
        <p:spPr>
          <a:xfrm>
            <a:off x="3099725" y="939775"/>
            <a:ext cx="3145800" cy="16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Что такое открытые образовательные ресурсы (ООР)?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gf3250da317_1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gf3250da317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f3250da317_1_0"/>
          <p:cNvSpPr txBox="1"/>
          <p:nvPr/>
        </p:nvSpPr>
        <p:spPr>
          <a:xfrm>
            <a:off x="963200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6" name="Google Shape;76;gf3250da317_1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7" name="Google Shape;77;gf3250da317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gf3250da317_1_0"/>
          <p:cNvSpPr txBox="1"/>
          <p:nvPr/>
        </p:nvSpPr>
        <p:spPr>
          <a:xfrm>
            <a:off x="1173150" y="3641525"/>
            <a:ext cx="47844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Эта работа является производной от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Russian_3. OE Benefits - ENOEL cards” </a:t>
            </a:r>
            <a:r>
              <a:rPr lang="en" sz="7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https://doi.org/10.5281/zenodo.5568482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 от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(ENOEL),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Google Shape;79;gf3250da317_1_0"/>
          <p:cNvSpPr txBox="1"/>
          <p:nvPr/>
        </p:nvSpPr>
        <p:spPr>
          <a:xfrm>
            <a:off x="6120927" y="3621650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Google Shape;80;gf3250da317_1_0"/>
          <p:cNvSpPr txBox="1"/>
          <p:nvPr/>
        </p:nvSpPr>
        <p:spPr>
          <a:xfrm>
            <a:off x="5108125" y="182325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ПРИМЕР АДАПТАЦИИ ПОД ВАШИ ПОТРЕБНОСТИ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f3250da317_1_0"/>
          <p:cNvSpPr/>
          <p:nvPr/>
        </p:nvSpPr>
        <p:spPr>
          <a:xfrm>
            <a:off x="2534300" y="306842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gf3250da317_1_0"/>
          <p:cNvSpPr/>
          <p:nvPr/>
        </p:nvSpPr>
        <p:spPr>
          <a:xfrm>
            <a:off x="6809675" y="3103900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f3250da317_1_0"/>
          <p:cNvSpPr txBox="1"/>
          <p:nvPr/>
        </p:nvSpPr>
        <p:spPr>
          <a:xfrm>
            <a:off x="2812525" y="3085225"/>
            <a:ext cx="2675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Добавьте указание об атрибуции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f3250da317_1_0"/>
          <p:cNvSpPr txBox="1"/>
          <p:nvPr/>
        </p:nvSpPr>
        <p:spPr>
          <a:xfrm>
            <a:off x="5494775" y="2580525"/>
            <a:ext cx="2125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Добавьте логотип вашей организации</a:t>
            </a:r>
            <a:endParaRPr b="0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ee2322c6bf_0_3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gee2322c6bf_0_33"/>
          <p:cNvSpPr txBox="1"/>
          <p:nvPr/>
        </p:nvSpPr>
        <p:spPr>
          <a:xfrm>
            <a:off x="2605375" y="1165225"/>
            <a:ext cx="4882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Творческое вдохновение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- это способ получить новые идеи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gee2322c6bf_0_3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9" name="Google Shape;379;gee2322c6bf_0_3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0" name="Google Shape;380;gee2322c6bf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gee2322c6bf_0_3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gee2322c6bf_0_33"/>
          <p:cNvSpPr txBox="1"/>
          <p:nvPr/>
        </p:nvSpPr>
        <p:spPr>
          <a:xfrm>
            <a:off x="168025" y="1047150"/>
            <a:ext cx="22143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daf2065a5_1_122"/>
          <p:cNvSpPr txBox="1"/>
          <p:nvPr/>
        </p:nvSpPr>
        <p:spPr>
          <a:xfrm>
            <a:off x="2529550" y="496200"/>
            <a:ext cx="49275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Поощрение активных подходов к обучению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Преподаватели могут разрабатывать разнообразные практические стратегии для обучения на практике, основанные на изменении/адаптации ООР.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8" name="Google Shape;388;gedaf2065a5_1_1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gedaf2065a5_1_1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0" name="Google Shape;390;gedaf2065a5_1_1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1" name="Google Shape;391;gedaf2065a5_1_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gedaf2065a5_1_1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gedaf2065a5_1_122"/>
          <p:cNvSpPr txBox="1"/>
          <p:nvPr/>
        </p:nvSpPr>
        <p:spPr>
          <a:xfrm>
            <a:off x="168025" y="1047150"/>
            <a:ext cx="22089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edaf2065a5_1_192"/>
          <p:cNvSpPr txBox="1"/>
          <p:nvPr/>
        </p:nvSpPr>
        <p:spPr>
          <a:xfrm>
            <a:off x="2587450" y="349950"/>
            <a:ext cx="4941000" cy="29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Развитие сотрудничества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Обратная связь между коллегами, студенческое сотрудничество и привлечение экспертов усиливаются и обогащают преподавателей благодаря процессу, осуществляемому с помощью открытых лицензий.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9" name="Google Shape;399;gedaf2065a5_1_19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gedaf2065a5_1_19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1" name="Google Shape;401;gedaf2065a5_1_19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2" name="Google Shape;402;gedaf2065a5_1_1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gedaf2065a5_1_19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gedaf2065a5_1_192"/>
          <p:cNvSpPr txBox="1"/>
          <p:nvPr/>
        </p:nvSpPr>
        <p:spPr>
          <a:xfrm>
            <a:off x="168025" y="1047150"/>
            <a:ext cx="22032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edaf2065a5_1_14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gedaf2065a5_1_142"/>
          <p:cNvSpPr txBox="1"/>
          <p:nvPr/>
        </p:nvSpPr>
        <p:spPr>
          <a:xfrm>
            <a:off x="2647100" y="526950"/>
            <a:ext cx="48720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инноваций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предлагают возможности для повышения качества преподавания и учебных материалов, позволяя другим использовать их и предоставлять конструктивную обратную связь.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gedaf2065a5_1_14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gedaf2065a5_1_14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3" name="Google Shape;413;gedaf2065a5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gedaf2065a5_1_14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gedaf2065a5_1_142"/>
          <p:cNvSpPr txBox="1"/>
          <p:nvPr/>
        </p:nvSpPr>
        <p:spPr>
          <a:xfrm>
            <a:off x="168025" y="1047150"/>
            <a:ext cx="22416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edaf2065a5_1_152"/>
          <p:cNvSpPr txBox="1"/>
          <p:nvPr/>
        </p:nvSpPr>
        <p:spPr>
          <a:xfrm>
            <a:off x="2614725" y="942025"/>
            <a:ext cx="5088300" cy="15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Сохранение достояния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Процесс повторного использования, инициированного ООР, продолжается даже после выхода на пенсию.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1" name="Google Shape;421;gedaf2065a5_1_1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gedaf2065a5_1_1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3" name="Google Shape;423;gedaf2065a5_1_1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4" name="Google Shape;424;gedaf2065a5_1_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gedaf2065a5_1_1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gedaf2065a5_1_152"/>
          <p:cNvSpPr txBox="1"/>
          <p:nvPr/>
        </p:nvSpPr>
        <p:spPr>
          <a:xfrm>
            <a:off x="168025" y="1047150"/>
            <a:ext cx="21870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edaf2065a5_1_1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gedaf2065a5_1_162"/>
          <p:cNvSpPr txBox="1"/>
          <p:nvPr/>
        </p:nvSpPr>
        <p:spPr>
          <a:xfrm>
            <a:off x="2619700" y="655525"/>
            <a:ext cx="47628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выбора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Учебники, распространяемые по открытой лицензии, расширяют ресурсы преподавателей и могут гарантировать такой же высокий уровень качества, как и традиционные учебники. 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gedaf2065a5_1_16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4" name="Google Shape;434;gedaf2065a5_1_16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35" name="Google Shape;435;gedaf2065a5_1_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gedaf2065a5_1_16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gedaf2065a5_1_162"/>
          <p:cNvSpPr txBox="1"/>
          <p:nvPr/>
        </p:nvSpPr>
        <p:spPr>
          <a:xfrm>
            <a:off x="168025" y="1047150"/>
            <a:ext cx="22308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edaf2065a5_1_172"/>
          <p:cNvSpPr txBox="1"/>
          <p:nvPr/>
        </p:nvSpPr>
        <p:spPr>
          <a:xfrm>
            <a:off x="2529550" y="496200"/>
            <a:ext cx="48417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академической свободы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лицензии ООР позволяют преподавателям регулярно изменять и обновлять учебные ресурсы для своих курсов.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3" name="Google Shape;443;gedaf2065a5_1_17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gedaf2065a5_1_17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5" name="Google Shape;445;gedaf2065a5_1_17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6" name="Google Shape;446;gedaf2065a5_1_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gedaf2065a5_1_17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gedaf2065a5_1_172"/>
          <p:cNvSpPr txBox="1"/>
          <p:nvPr/>
        </p:nvSpPr>
        <p:spPr>
          <a:xfrm>
            <a:off x="168025" y="1047150"/>
            <a:ext cx="22362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edaf2065a5_1_182"/>
          <p:cNvSpPr txBox="1"/>
          <p:nvPr/>
        </p:nvSpPr>
        <p:spPr>
          <a:xfrm>
            <a:off x="2568500" y="128325"/>
            <a:ext cx="49836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Демонстрация инноваций и творчества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Креативность преподавателей может произвести впечатление на потенциальных студентов и спонсоров. Это поможет увеличить набор студентов на определенные курсы и повысить ценность отдельных преподавателей.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4" name="Google Shape;454;gedaf2065a5_1_18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gedaf2065a5_1_18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6" name="Google Shape;456;gedaf2065a5_1_18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7" name="Google Shape;457;gedaf2065a5_1_1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gedaf2065a5_1_18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gedaf2065a5_1_182"/>
          <p:cNvSpPr txBox="1"/>
          <p:nvPr/>
        </p:nvSpPr>
        <p:spPr>
          <a:xfrm>
            <a:off x="168025" y="1047150"/>
            <a:ext cx="2214300" cy="15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</a:t>
            </a:r>
            <a:r>
              <a:rPr b="1" i="0" lang="en" sz="18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 преподавателей</a:t>
            </a:r>
            <a:endParaRPr b="1" i="0" sz="18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ee2322c6bf_0_4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gee2322c6bf_0_44"/>
          <p:cNvSpPr txBox="1"/>
          <p:nvPr/>
        </p:nvSpPr>
        <p:spPr>
          <a:xfrm>
            <a:off x="2587650" y="172250"/>
            <a:ext cx="48582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экономии за счет объема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ООР бесплатны онлайн, доступны в печатном виде, могут храниться вечно и легко обновляются. Ресурсы, которые в ином случае пошли бы на покупку учебников, можно перенаправить на технологии, улучшение обучения/преподавания или сокращение долга.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6" name="Google Shape;466;gee2322c6bf_0_4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7" name="Google Shape;467;gee2322c6bf_0_4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8" name="Google Shape;468;gee2322c6bf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gee2322c6bf_0_4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gee2322c6bf_0_44"/>
          <p:cNvSpPr txBox="1"/>
          <p:nvPr/>
        </p:nvSpPr>
        <p:spPr>
          <a:xfrm>
            <a:off x="168025" y="1047150"/>
            <a:ext cx="2157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ee2322c6bf_0_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gee2322c6bf_0_55"/>
          <p:cNvSpPr txBox="1"/>
          <p:nvPr/>
        </p:nvSpPr>
        <p:spPr>
          <a:xfrm>
            <a:off x="2622500" y="308850"/>
            <a:ext cx="4908600" cy="28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9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развития профессорско-преподавательского состава </a:t>
            </a:r>
            <a:endParaRPr b="1" i="0" sz="19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9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Расширенный доступ и использование ООР, а также взаимное обучение между преподавателями из разных учебных заведений, улучшаются вместе с качеством учебных материалов.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7" name="Google Shape;477;gee2322c6bf_0_5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8" name="Google Shape;478;gee2322c6bf_0_5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9" name="Google Shape;479;gee2322c6bf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gee2322c6bf_0_5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gee2322c6bf_0_55"/>
          <p:cNvSpPr txBox="1"/>
          <p:nvPr/>
        </p:nvSpPr>
        <p:spPr>
          <a:xfrm>
            <a:off x="168025" y="1047150"/>
            <a:ext cx="2157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f89bd3b56d_3_13"/>
          <p:cNvSpPr txBox="1"/>
          <p:nvPr/>
        </p:nvSpPr>
        <p:spPr>
          <a:xfrm>
            <a:off x="3241950" y="939775"/>
            <a:ext cx="3145800" cy="16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Что такое открытые образовательные ресурсы (ООР)?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f89bd3b56d_3_1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f89bd3b56d_3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" name="Google Shape;92;gf89bd3b56d_3_1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gf89bd3b56d_3_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f89bd3b56d_3_13"/>
          <p:cNvSpPr txBox="1"/>
          <p:nvPr/>
        </p:nvSpPr>
        <p:spPr>
          <a:xfrm>
            <a:off x="963200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ee2322c6bf_0_6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gee2322c6bf_0_66"/>
          <p:cNvSpPr txBox="1"/>
          <p:nvPr/>
        </p:nvSpPr>
        <p:spPr>
          <a:xfrm>
            <a:off x="2605400" y="420450"/>
            <a:ext cx="48789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Максимальное использование государственных инвестиций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Ресурсы, поступающие из бюджета, используются для создания общедоступных знаний и распределяются между различными учреждениями при меньших дополнительных затратах.</a:t>
            </a: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8" name="Google Shape;488;gee2322c6bf_0_6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9" name="Google Shape;489;gee2322c6bf_0_6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0" name="Google Shape;490;gee2322c6bf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gee2322c6bf_0_6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gee2322c6bf_0_66"/>
          <p:cNvSpPr txBox="1"/>
          <p:nvPr/>
        </p:nvSpPr>
        <p:spPr>
          <a:xfrm>
            <a:off x="168025" y="1047150"/>
            <a:ext cx="2157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ee2322c6bf_0_7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gee2322c6bf_0_77"/>
          <p:cNvSpPr txBox="1"/>
          <p:nvPr/>
        </p:nvSpPr>
        <p:spPr>
          <a:xfrm>
            <a:off x="2611550" y="574600"/>
            <a:ext cx="45684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саморекламы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Общественный имидж учреждения может в значительной степени выиграть от своих общедоступных и многократно используемых качественных ООР.</a:t>
            </a: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9" name="Google Shape;499;gee2322c6bf_0_7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0" name="Google Shape;500;gee2322c6bf_0_7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1" name="Google Shape;501;gee2322c6bf_0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gee2322c6bf_0_7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gee2322c6bf_0_77"/>
          <p:cNvSpPr txBox="1"/>
          <p:nvPr/>
        </p:nvSpPr>
        <p:spPr>
          <a:xfrm>
            <a:off x="168025" y="1047150"/>
            <a:ext cx="2157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ee2322c6bf_0_8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gee2322c6bf_0_88"/>
          <p:cNvSpPr txBox="1"/>
          <p:nvPr/>
        </p:nvSpPr>
        <p:spPr>
          <a:xfrm>
            <a:off x="2611550" y="191275"/>
            <a:ext cx="45684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международного сотрудничества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Работа с ООР повышает узнаваемость учреждения, улучшая его репутацию на международном уровне за счет активного сотрудничества с другими учреждениями по всему миру.</a:t>
            </a: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gee2322c6bf_0_8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1" name="Google Shape;511;gee2322c6bf_0_8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2" name="Google Shape;512;gee2322c6bf_0_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gee2322c6bf_0_8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gee2322c6bf_0_88"/>
          <p:cNvSpPr txBox="1"/>
          <p:nvPr/>
        </p:nvSpPr>
        <p:spPr>
          <a:xfrm>
            <a:off x="168025" y="1047150"/>
            <a:ext cx="2157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edaf2065a5_1_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gedaf2065a5_1_22"/>
          <p:cNvSpPr txBox="1"/>
          <p:nvPr/>
        </p:nvSpPr>
        <p:spPr>
          <a:xfrm>
            <a:off x="2611550" y="273425"/>
            <a:ext cx="49149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набору студентов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Использование ООР расширяет доступ к высшему образованию для нестандартных обучающихся, которые делают выбор, основываясь на качестве предлагаемых учебных материалов.</a:t>
            </a: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1" name="Google Shape;521;gedaf2065a5_1_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gedaf2065a5_1_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3" name="Google Shape;523;gedaf2065a5_1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gedaf2065a5_1_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gedaf2065a5_1_22"/>
          <p:cNvSpPr txBox="1"/>
          <p:nvPr/>
        </p:nvSpPr>
        <p:spPr>
          <a:xfrm>
            <a:off x="168025" y="1047150"/>
            <a:ext cx="2157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edaf2065a5_1_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gedaf2065a5_1_32"/>
          <p:cNvSpPr txBox="1"/>
          <p:nvPr/>
        </p:nvSpPr>
        <p:spPr>
          <a:xfrm>
            <a:off x="2671300" y="557400"/>
            <a:ext cx="4568400" cy="29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Укрепление связи с выпускниками 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Предложение выпускникам  качественных ООР помогает учебному заведению поддерживать с ними активную связь.</a:t>
            </a: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gedaf2065a5_1_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3" name="Google Shape;533;gedaf2065a5_1_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4" name="Google Shape;534;gedaf2065a5_1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gedaf2065a5_1_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gedaf2065a5_1_32"/>
          <p:cNvSpPr txBox="1"/>
          <p:nvPr/>
        </p:nvSpPr>
        <p:spPr>
          <a:xfrm>
            <a:off x="168025" y="1047150"/>
            <a:ext cx="2157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для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учреждений</a:t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ee2322c6bf_0_9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gee2322c6bf_0_99"/>
          <p:cNvSpPr txBox="1"/>
          <p:nvPr/>
        </p:nvSpPr>
        <p:spPr>
          <a:xfrm>
            <a:off x="2611550" y="635875"/>
            <a:ext cx="4568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Разблокировка информации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Знаниями можно делиться в целом, с помощью лицензий открывая образовательные ресурсы для всех, кто заинтересован.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gee2322c6bf_0_9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4" name="Google Shape;544;gee2322c6bf_0_9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5" name="Google Shape;545;gee2322c6bf_0_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gee2322c6bf_0_9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gee2322c6bf_0_99"/>
          <p:cNvSpPr txBox="1"/>
          <p:nvPr/>
        </p:nvSpPr>
        <p:spPr>
          <a:xfrm>
            <a:off x="185100" y="1060525"/>
            <a:ext cx="22527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всех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ee2322c6bf_0_1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ee2322c6bf_0_110"/>
          <p:cNvSpPr txBox="1"/>
          <p:nvPr/>
        </p:nvSpPr>
        <p:spPr>
          <a:xfrm>
            <a:off x="2611550" y="364825"/>
            <a:ext cx="4568400" cy="27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Передача знаний 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Образовательные ресурсы, созданные за счет социальных налогов, доступны общественности, могут использоваться совместно и многократно.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4" name="Google Shape;554;gee2322c6bf_0_11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5" name="Google Shape;555;gee2322c6bf_0_1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6" name="Google Shape;556;gee2322c6bf_0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gee2322c6bf_0_11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gee2322c6bf_0_110"/>
          <p:cNvSpPr txBox="1"/>
          <p:nvPr/>
        </p:nvSpPr>
        <p:spPr>
          <a:xfrm>
            <a:off x="185100" y="1060525"/>
            <a:ext cx="22527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всех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ee2322c6bf_0_12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gee2322c6bf_0_121"/>
          <p:cNvSpPr txBox="1"/>
          <p:nvPr/>
        </p:nvSpPr>
        <p:spPr>
          <a:xfrm>
            <a:off x="2623825" y="366600"/>
            <a:ext cx="4934100" cy="27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Обучение на протяжении жизни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Быть в курсе последних событий и обеспечивать доступ всем к непрерывному обучению, сокращая разрыв между официальными, неофициальными и неформальными открытыми возможностями.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5" name="Google Shape;565;gee2322c6bf_0_12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6" name="Google Shape;566;gee2322c6bf_0_12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7" name="Google Shape;567;gee2322c6bf_0_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gee2322c6bf_0_12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e2322c6bf_0_121"/>
          <p:cNvSpPr txBox="1"/>
          <p:nvPr/>
        </p:nvSpPr>
        <p:spPr>
          <a:xfrm>
            <a:off x="185100" y="1060525"/>
            <a:ext cx="22527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всех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ee2322c6bf_0_1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ee2322c6bf_0_132"/>
          <p:cNvSpPr txBox="1"/>
          <p:nvPr/>
        </p:nvSpPr>
        <p:spPr>
          <a:xfrm>
            <a:off x="2611550" y="496075"/>
            <a:ext cx="4568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Достижение равенства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Бесплатные онлайн-ресурсы упрощают предоставление знаний одинакового качества для всех, независимо от их социального и экономического статуса.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gee2322c6bf_0_1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7" name="Google Shape;577;gee2322c6bf_0_1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8" name="Google Shape;578;gee2322c6bf_0_1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gee2322c6bf_0_1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gee2322c6bf_0_132"/>
          <p:cNvSpPr txBox="1"/>
          <p:nvPr/>
        </p:nvSpPr>
        <p:spPr>
          <a:xfrm>
            <a:off x="185100" y="1060525"/>
            <a:ext cx="22527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всех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ee2322c6bf_0_14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gee2322c6bf_0_143"/>
          <p:cNvSpPr txBox="1"/>
          <p:nvPr/>
        </p:nvSpPr>
        <p:spPr>
          <a:xfrm>
            <a:off x="2611550" y="419875"/>
            <a:ext cx="45684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разнообразию и инклюзивности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Материалы ООР, которыми легко делиться и к которым можно получить доступ через Интернет, являются отличным инструментом для знакомства с различными точками зрения.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7" name="Google Shape;587;gee2322c6bf_0_14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8" name="Google Shape;588;gee2322c6bf_0_14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9" name="Google Shape;589;gee2322c6bf_0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gee2322c6bf_0_14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gee2322c6bf_0_143"/>
          <p:cNvSpPr txBox="1"/>
          <p:nvPr/>
        </p:nvSpPr>
        <p:spPr>
          <a:xfrm>
            <a:off x="185100" y="1060525"/>
            <a:ext cx="22527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всех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/>
        </p:nvSpPr>
        <p:spPr>
          <a:xfrm>
            <a:off x="3160300" y="1044975"/>
            <a:ext cx="4114500" cy="16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Что такое открытые лицензии?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t/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" name="Google Shape;102;p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3" name="Google Shape;10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"/>
          <p:cNvSpPr txBox="1"/>
          <p:nvPr/>
        </p:nvSpPr>
        <p:spPr>
          <a:xfrm>
            <a:off x="963200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ee2322c6bf_0_15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gee2322c6bf_0_154"/>
          <p:cNvSpPr txBox="1"/>
          <p:nvPr/>
        </p:nvSpPr>
        <p:spPr>
          <a:xfrm>
            <a:off x="2611550" y="496075"/>
            <a:ext cx="45684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Стимулирование гражданской науки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Знания могут быть созданы каждым, а доступность материалов облегчает людям дальнейшее получение знаний.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8" name="Google Shape;598;gee2322c6bf_0_15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9" name="Google Shape;599;gee2322c6bf_0_15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0" name="Google Shape;600;gee2322c6bf_0_1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gee2322c6bf_0_15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gee2322c6bf_0_154"/>
          <p:cNvSpPr txBox="1"/>
          <p:nvPr/>
        </p:nvSpPr>
        <p:spPr>
          <a:xfrm>
            <a:off x="185100" y="1060525"/>
            <a:ext cx="22527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всех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edaf2065a5_1_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gedaf2065a5_1_10"/>
          <p:cNvSpPr txBox="1"/>
          <p:nvPr/>
        </p:nvSpPr>
        <p:spPr>
          <a:xfrm>
            <a:off x="2594775" y="54975"/>
            <a:ext cx="5040000" cy="37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Повышение качества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Любой может поддержать повышение качества ООР, просто задавая вопросы для уточнения; отсутствие доступа означает отсутствие вопросов, отсутствие вопросов означает отсутствие сомнений, отсутствие сомнений означает отсутствие совершенствования.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9" name="Google Shape;609;gedaf2065a5_1_1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0" name="Google Shape;610;gedaf2065a5_1_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1" name="Google Shape;611;gedaf2065a5_1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gedaf2065a5_1_1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gedaf2065a5_1_10"/>
          <p:cNvSpPr txBox="1"/>
          <p:nvPr/>
        </p:nvSpPr>
        <p:spPr>
          <a:xfrm>
            <a:off x="185100" y="1060525"/>
            <a:ext cx="22527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всех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edaf2065a5_1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9" name="Google Shape;619;gedaf2065a5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gedaf2065a5_1_0"/>
          <p:cNvSpPr txBox="1"/>
          <p:nvPr/>
        </p:nvSpPr>
        <p:spPr>
          <a:xfrm>
            <a:off x="2742700" y="630200"/>
            <a:ext cx="46881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границ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ООР - прекрасный способ поделиться знаниями через границы, что позволяет адаптировать их и сделать действительно работающими на местном уровне.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1" name="Google Shape;621;gedaf2065a5_1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2" name="Google Shape;622;gedaf2065a5_1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3" name="Google Shape;623;gedaf2065a5_1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gedaf2065a5_1_0"/>
          <p:cNvSpPr txBox="1"/>
          <p:nvPr/>
        </p:nvSpPr>
        <p:spPr>
          <a:xfrm>
            <a:off x="185100" y="1060525"/>
            <a:ext cx="22527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 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для всех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2fdac501d7c_0_12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0" name="Google Shape;630;g2fdac501d7c_0_1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g2fdac501d7c_0_12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2" name="Google Shape;632;g2fdac501d7c_0_12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3" name="Google Shape;633;g2fdac501d7c_0_1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34" name="Google Shape;634;g2fdac501d7c_0_125"/>
          <p:cNvSpPr txBox="1"/>
          <p:nvPr/>
        </p:nvSpPr>
        <p:spPr>
          <a:xfrm>
            <a:off x="2620450" y="115725"/>
            <a:ext cx="49995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профессионального развития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Участие в координации ООР и ОО на библиотечном, институциональном, национальном или международном уровнях рассмтривается как возможность профессионального развития и путь роста за пределами "традиционных" или более устоявшихся областей знаний (например, формирование коллекций, метаданные и т.д.). </a:t>
            </a:r>
            <a:endParaRPr b="0" i="0" sz="1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g2fdac501d7c_0_12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g2fdac501d7c_0_13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g2fdac501d7c_0_13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g2fdac501d7c_0_13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3" name="Google Shape;643;g2fdac501d7c_0_13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4" name="Google Shape;644;g2fdac501d7c_0_1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g2fdac501d7c_0_135"/>
          <p:cNvSpPr txBox="1"/>
          <p:nvPr/>
        </p:nvSpPr>
        <p:spPr>
          <a:xfrm>
            <a:off x="2658375" y="325050"/>
            <a:ext cx="4711200" cy="28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Признание профессионального партнерства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Благодаря своему опыту в области открытой педагогики и открытых лицензий, библиотекари признаны педагогами и исследователями как надежные партнеры в поиске, адаптации и создании надежных образовательных ресурсов.</a:t>
            </a:r>
            <a:endParaRPr b="0" i="0" sz="1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g2fdac501d7c_0_13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2fdac501d7c_0_14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2" name="Google Shape;652;g2fdac501d7c_0_14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g2fdac501d7c_0_14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4" name="Google Shape;654;g2fdac501d7c_0_14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5" name="Google Shape;655;g2fdac501d7c_0_1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g2fdac501d7c_0_145"/>
          <p:cNvSpPr txBox="1"/>
          <p:nvPr/>
        </p:nvSpPr>
        <p:spPr>
          <a:xfrm>
            <a:off x="2618325" y="131350"/>
            <a:ext cx="48456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Развитие синергии  открытой науки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Открытая Наука и Открытое Образование часто сепарированы,  знания сконцентриованы в рамках компетенций  разных специалистов. Библиотекари способны объединить эти две области за счет холистического подхода к Отрытости, продвигая развитие культуры открытости в учреждении/академическом сообществе.</a:t>
            </a:r>
            <a:endParaRPr b="0" i="0" sz="1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g2fdac501d7c_0_14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g2fdac501d7c_0_15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g2fdac501d7c_0_1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g2fdac501d7c_0_15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5" name="Google Shape;665;g2fdac501d7c_0_15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6" name="Google Shape;666;g2fdac501d7c_0_1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67" name="Google Shape;667;g2fdac501d7c_0_155"/>
          <p:cNvSpPr txBox="1"/>
          <p:nvPr/>
        </p:nvSpPr>
        <p:spPr>
          <a:xfrm>
            <a:off x="2651425" y="304575"/>
            <a:ext cx="49686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Содействие сотрудничеству и обмену знаниями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играют важную роль в продвижении сотрудничества, курируя открытые ресурсы, организуя тренинги и семинары по темам открытого образования, а также, создавая сообщества практиков открытого образования, что способстует расширению профессиональныых связей.</a:t>
            </a:r>
            <a:endParaRPr b="0" i="0" sz="1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g2fdac501d7c_0_15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2fdac501d7c_0_16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g2fdac501d7c_0_16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g2fdac501d7c_0_16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6" name="Google Shape;676;g2fdac501d7c_0_16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7" name="Google Shape;677;g2fdac501d7c_0_1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78" name="Google Shape;678;g2fdac501d7c_0_165"/>
          <p:cNvSpPr txBox="1"/>
          <p:nvPr/>
        </p:nvSpPr>
        <p:spPr>
          <a:xfrm>
            <a:off x="2602675" y="165975"/>
            <a:ext cx="49167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Сокращение расходов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Экономия библиотечных бюджетов на приобретении дорогих и ограничительных лицензий на коммерческие продукты, а также при консультировании преподавателей и студентов по альтернативам ООР для учебной литературы. Это преимущество способствует необходимому переходу библиотек и университетов на открытый доступ в долгосрочной перспективе.</a:t>
            </a:r>
            <a:endParaRPr b="0" i="0" sz="1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g2fdac501d7c_0_16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2fdac501d7c_0_17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5" name="Google Shape;685;g2fdac501d7c_0_17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6" name="Google Shape;686;g2fdac501d7c_0_175"/>
          <p:cNvSpPr txBox="1"/>
          <p:nvPr/>
        </p:nvSpPr>
        <p:spPr>
          <a:xfrm>
            <a:off x="2679529" y="361612"/>
            <a:ext cx="4645200" cy="27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Привлечение новых библиотекарей в профессию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Сильная связь между Открытым Образованием и социальной справедливостью делает библиотечное дело привлекательным выбором в качестве профессии для начинающих профессионалов и новых библиотечных сообществ.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7" name="Google Shape;687;g2fdac501d7c_0_17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8" name="Google Shape;688;g2fdac501d7c_0_17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9" name="Google Shape;689;g2fdac501d7c_0_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90" name="Google Shape;690;g2fdac501d7c_0_17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2fdac501d7c_0_18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6" name="Google Shape;696;g2fdac501d7c_0_18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7" name="Google Shape;697;g2fdac501d7c_0_185"/>
          <p:cNvSpPr txBox="1"/>
          <p:nvPr/>
        </p:nvSpPr>
        <p:spPr>
          <a:xfrm>
            <a:off x="2612975" y="68925"/>
            <a:ext cx="4823100" cy="3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признания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Разработчики  и пользователи ООР завоевывают популярность во всем мире благодаря своим работам, пропагандирующим открытость и другие универсальные ценности. Благодаря ООР, роль библиотекарей/информационных специалистов, как кураторов образовательных материалов, и без того ценная, становится еще более значимой.</a:t>
            </a:r>
            <a:endParaRPr b="0" i="0" sz="1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8" name="Google Shape;698;g2fdac501d7c_0_18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9" name="Google Shape;699;g2fdac501d7c_0_18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00" name="Google Shape;700;g2fdac501d7c_0_1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01" name="Google Shape;701;g2fdac501d7c_0_18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/>
          <p:nvPr/>
        </p:nvSpPr>
        <p:spPr>
          <a:xfrm>
            <a:off x="3247917" y="838134"/>
            <a:ext cx="3999000" cy="18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Что можно сделать с помощью открытых образовательных ресурсов (ООР)?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" name="Google Shape;112;p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3" name="Google Shape;113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3"/>
          <p:cNvSpPr txBox="1"/>
          <p:nvPr/>
        </p:nvSpPr>
        <p:spPr>
          <a:xfrm>
            <a:off x="963200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2fdac501d7c_0_19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7" name="Google Shape;707;g2fdac501d7c_0_19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g2fdac501d7c_0_195"/>
          <p:cNvSpPr txBox="1"/>
          <p:nvPr/>
        </p:nvSpPr>
        <p:spPr>
          <a:xfrm>
            <a:off x="2657354" y="979762"/>
            <a:ext cx="4645200" cy="16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Расширение влияния и охвата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Помощь в  расширении сферы деятельности и влияния библиотекарей за пределами их собственного учреждения.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9" name="Google Shape;709;g2fdac501d7c_0_19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0" name="Google Shape;710;g2fdac501d7c_0_19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11" name="Google Shape;711;g2fdac501d7c_0_1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Google Shape;712;g2fdac501d7c_0_19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2fdac501d7c_0_20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g2fdac501d7c_0_20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g2fdac501d7c_0_205"/>
          <p:cNvSpPr txBox="1"/>
          <p:nvPr/>
        </p:nvSpPr>
        <p:spPr>
          <a:xfrm>
            <a:off x="2657354" y="1199787"/>
            <a:ext cx="4645200" cy="11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Вклад в достижение ЦУР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Помощь при достижении ЦУР через более конкретный и измеримый вклад.</a:t>
            </a:r>
            <a:endParaRPr b="0" i="0" sz="1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g2fdac501d7c_0_20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1" name="Google Shape;721;g2fdac501d7c_0_20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2" name="Google Shape;722;g2fdac501d7c_0_2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23" name="Google Shape;723;g2fdac501d7c_0_20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2fdac501d7c_0_21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9" name="Google Shape;729;g2fdac501d7c_0_21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0" name="Google Shape;730;g2fdac501d7c_0_215"/>
          <p:cNvSpPr txBox="1"/>
          <p:nvPr/>
        </p:nvSpPr>
        <p:spPr>
          <a:xfrm>
            <a:off x="2657350" y="243825"/>
            <a:ext cx="4806600" cy="31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Согласование со стратегией (DEI: Diversity, Equity, Inclusion)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используют Открытое Образование в качестве стратегического инструмента для достижения целей равенства, разнообразия и инклюзивности, обеспечивая доступность и инклюзивность среды обучения для всех.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1" name="Google Shape;731;g2fdac501d7c_0_21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2" name="Google Shape;732;g2fdac501d7c_0_21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3" name="Google Shape;733;g2fdac501d7c_0_2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g2fdac501d7c_0_21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g2fdac501d7c_0_22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g2fdac501d7c_0_2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g2fdac501d7c_0_225"/>
          <p:cNvSpPr txBox="1"/>
          <p:nvPr/>
        </p:nvSpPr>
        <p:spPr>
          <a:xfrm>
            <a:off x="2662904" y="354712"/>
            <a:ext cx="4645200" cy="27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Поддержка коллег и взаимная поддержка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Библиотекари культивируют образование на протяжении всей жизни, предоставляя разнообразные образовательные возможности и способствуя взаимной поддержке в пределах сообществ.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2" name="Google Shape;742;g2fdac501d7c_0_22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3" name="Google Shape;743;g2fdac501d7c_0_22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4" name="Google Shape;744;g2fdac501d7c_0_2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g2fdac501d7c_0_225"/>
          <p:cNvSpPr txBox="1"/>
          <p:nvPr/>
        </p:nvSpPr>
        <p:spPr>
          <a:xfrm>
            <a:off x="124375" y="1154800"/>
            <a:ext cx="2602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Преимущества открытого образования</a:t>
            </a: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для </a:t>
            </a:r>
            <a:r>
              <a:rPr b="1" lang="en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библиотекарей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g110eb9f61d1_0_10"/>
          <p:cNvSpPr txBox="1"/>
          <p:nvPr/>
        </p:nvSpPr>
        <p:spPr>
          <a:xfrm>
            <a:off x="3563625" y="431675"/>
            <a:ext cx="3662400" cy="11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ИНСТРУМЕНТЫ ЕСБОО </a:t>
            </a:r>
            <a:endParaRPr b="1" i="0" sz="3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1" name="Google Shape;751;g110eb9f61d1_0_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2" name="Google Shape;752;g110eb9f61d1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g110eb9f61d1_0_10"/>
          <p:cNvSpPr txBox="1"/>
          <p:nvPr/>
        </p:nvSpPr>
        <p:spPr>
          <a:xfrm>
            <a:off x="1683675" y="549125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ООР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54" name="Google Shape;754;g110eb9f61d1_0_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5" name="Google Shape;755;g110eb9f61d1_0_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6" name="Google Shape;756;g110eb9f61d1_0_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7" name="Google Shape;757;g110eb9f61d1_0_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758" name="Google Shape;758;g110eb9f61d1_0_10"/>
          <p:cNvSpPr txBox="1"/>
          <p:nvPr/>
        </p:nvSpPr>
        <p:spPr>
          <a:xfrm>
            <a:off x="1009775" y="2076700"/>
            <a:ext cx="6026700" cy="12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“Russian_OE Benefits - ENOEL Toolkit” is an adaptation of “An ENOEL Toolkit” (version 4) published as of </a:t>
            </a: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September 2024 </a:t>
            </a:r>
            <a:r>
              <a:rPr lang="en" sz="8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8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" sz="8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8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Russian.”</a:t>
            </a: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Special thanks to Elena Tsukanova, Anna Kozik and Maya Senko for the Russian translation.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/>
          <p:nvPr/>
        </p:nvSpPr>
        <p:spPr>
          <a:xfrm>
            <a:off x="3394642" y="939784"/>
            <a:ext cx="3999000" cy="20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 должны быть доступны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2" name="Google Shape;122;p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3" name="Google Shape;12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4"/>
          <p:cNvSpPr txBox="1"/>
          <p:nvPr/>
        </p:nvSpPr>
        <p:spPr>
          <a:xfrm>
            <a:off x="963200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"/>
          <p:cNvSpPr txBox="1"/>
          <p:nvPr/>
        </p:nvSpPr>
        <p:spPr>
          <a:xfrm>
            <a:off x="3372942" y="761184"/>
            <a:ext cx="3999000" cy="20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Открытые образовательные ресурсы (ООР) должны использоваться повторно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2" name="Google Shape;132;p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3" name="Google Shape;13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5"/>
          <p:cNvSpPr txBox="1"/>
          <p:nvPr/>
        </p:nvSpPr>
        <p:spPr>
          <a:xfrm>
            <a:off x="963200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/>
          <p:nvPr/>
        </p:nvSpPr>
        <p:spPr>
          <a:xfrm>
            <a:off x="1944775" y="316525"/>
            <a:ext cx="5470500" cy="9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2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В чем суть открытых лицензий?</a:t>
            </a:r>
            <a:endParaRPr b="1" i="0" sz="2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6"/>
          <p:cNvSpPr txBox="1"/>
          <p:nvPr/>
        </p:nvSpPr>
        <p:spPr>
          <a:xfrm>
            <a:off x="1944775" y="1236313"/>
            <a:ext cx="5106600" cy="17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“Открытые лицензии призваны учитывать права интеллектуальной собственности правообладателя авторских прав и обеспечивать право публичного доступа для повторного использования, другого целевого назначения, адаптирования и перераспределения образовательных материалов.”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Google Shape;142;p6"/>
          <p:cNvSpPr txBox="1"/>
          <p:nvPr/>
        </p:nvSpPr>
        <p:spPr>
          <a:xfrm>
            <a:off x="1908000" y="3019950"/>
            <a:ext cx="68103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3" name="Google Shape;14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p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6"/>
          <p:cNvSpPr txBox="1"/>
          <p:nvPr/>
        </p:nvSpPr>
        <p:spPr>
          <a:xfrm>
            <a:off x="334620" y="318672"/>
            <a:ext cx="1203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OОР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ОСНОВЫ</a:t>
            </a:r>
            <a:endParaRPr b="0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6"/>
          <p:cNvSpPr txBox="1"/>
          <p:nvPr/>
        </p:nvSpPr>
        <p:spPr>
          <a:xfrm>
            <a:off x="1907850" y="2907275"/>
            <a:ext cx="5325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Из рекомендаций  ЮНЕСКО по Открытым Образовательным  Ресурсам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0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